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317" r:id="rId2"/>
    <p:sldId id="318" r:id="rId3"/>
    <p:sldId id="292" r:id="rId4"/>
    <p:sldId id="293" r:id="rId5"/>
    <p:sldId id="306" r:id="rId6"/>
    <p:sldId id="302" r:id="rId7"/>
    <p:sldId id="303" r:id="rId8"/>
    <p:sldId id="304" r:id="rId9"/>
    <p:sldId id="305" r:id="rId10"/>
    <p:sldId id="299" r:id="rId11"/>
    <p:sldId id="300"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96" d="100"/>
          <a:sy n="96" d="100"/>
        </p:scale>
        <p:origin x="1014" y="60"/>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4616402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5" name="Rectangle 3"/>
          <p:cNvSpPr>
            <a:spLocks noGrp="1" noChangeArrowheads="1"/>
          </p:cNvSpPr>
          <p:nvPr>
            <p:ph type="dt" sz="quarter"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6" name="Rectangle 6"/>
          <p:cNvSpPr>
            <a:spLocks noGrp="1" noChangeArrowheads="1"/>
          </p:cNvSpPr>
          <p:nvPr>
            <p:ph type="ftr" sz="quarter" idx="4"/>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3557"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1225">
              <a:defRPr>
                <a:solidFill>
                  <a:schemeClr val="tx1"/>
                </a:solidFill>
                <a:latin typeface="Calibri" pitchFamily="34" charset="0"/>
              </a:defRPr>
            </a:lvl1pPr>
            <a:lvl2pPr marL="742950" indent="-285750" defTabSz="911225">
              <a:defRPr>
                <a:solidFill>
                  <a:schemeClr val="tx1"/>
                </a:solidFill>
                <a:latin typeface="Calibri" pitchFamily="34" charset="0"/>
              </a:defRPr>
            </a:lvl2pPr>
            <a:lvl3pPr marL="1143000" indent="-228600" defTabSz="911225">
              <a:defRPr>
                <a:solidFill>
                  <a:schemeClr val="tx1"/>
                </a:solidFill>
                <a:latin typeface="Calibri" pitchFamily="34" charset="0"/>
              </a:defRPr>
            </a:lvl3pPr>
            <a:lvl4pPr marL="1600200" indent="-228600" defTabSz="911225">
              <a:defRPr>
                <a:solidFill>
                  <a:schemeClr val="tx1"/>
                </a:solidFill>
                <a:latin typeface="Calibri" pitchFamily="34" charset="0"/>
              </a:defRPr>
            </a:lvl4pPr>
            <a:lvl5pPr marL="2057400" indent="-228600" defTabSz="911225">
              <a:defRPr>
                <a:solidFill>
                  <a:schemeClr val="tx1"/>
                </a:solidFill>
                <a:latin typeface="Calibri" pitchFamily="34" charset="0"/>
              </a:defRPr>
            </a:lvl5pPr>
            <a:lvl6pPr marL="2514600" indent="-228600" defTabSz="911225" fontAlgn="base">
              <a:spcBef>
                <a:spcPct val="0"/>
              </a:spcBef>
              <a:spcAft>
                <a:spcPct val="0"/>
              </a:spcAft>
              <a:defRPr>
                <a:solidFill>
                  <a:schemeClr val="tx1"/>
                </a:solidFill>
                <a:latin typeface="Calibri" pitchFamily="34" charset="0"/>
              </a:defRPr>
            </a:lvl6pPr>
            <a:lvl7pPr marL="2971800" indent="-228600" defTabSz="911225" fontAlgn="base">
              <a:spcBef>
                <a:spcPct val="0"/>
              </a:spcBef>
              <a:spcAft>
                <a:spcPct val="0"/>
              </a:spcAft>
              <a:defRPr>
                <a:solidFill>
                  <a:schemeClr val="tx1"/>
                </a:solidFill>
                <a:latin typeface="Calibri" pitchFamily="34" charset="0"/>
              </a:defRPr>
            </a:lvl7pPr>
            <a:lvl8pPr marL="3429000" indent="-228600" defTabSz="911225" fontAlgn="base">
              <a:spcBef>
                <a:spcPct val="0"/>
              </a:spcBef>
              <a:spcAft>
                <a:spcPct val="0"/>
              </a:spcAft>
              <a:defRPr>
                <a:solidFill>
                  <a:schemeClr val="tx1"/>
                </a:solidFill>
                <a:latin typeface="Calibri" pitchFamily="34" charset="0"/>
              </a:defRPr>
            </a:lvl8pPr>
            <a:lvl9pPr marL="3886200" indent="-228600" defTabSz="911225"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endParaRPr lang="en-US" sz="1300">
              <a:latin typeface="Arial" charset="0"/>
            </a:endParaRPr>
          </a:p>
        </p:txBody>
      </p:sp>
      <p:sp>
        <p:nvSpPr>
          <p:cNvPr id="245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p>
        </p:txBody>
      </p:sp>
    </p:spTree>
    <p:extLst>
      <p:ext uri="{BB962C8B-B14F-4D97-AF65-F5344CB8AC3E}">
        <p14:creationId xmlns:p14="http://schemas.microsoft.com/office/powerpoint/2010/main" val="24236862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885848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046821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22783908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831165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dirty="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2641611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3030213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1691695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3069140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endParaRPr lang="en-US" dirty="0"/>
          </a:p>
        </p:txBody>
      </p:sp>
      <p:sp>
        <p:nvSpPr>
          <p:cNvPr id="5" name="Date Placeholder 4"/>
          <p:cNvSpPr>
            <a:spLocks noGrp="1"/>
          </p:cNvSpPr>
          <p:nvPr>
            <p:ph type="dt" idx="1"/>
          </p:nvPr>
        </p:nvSpPr>
        <p:spPr/>
        <p:txBody>
          <a:bodyPr/>
          <a:lstStyle/>
          <a:p>
            <a:endParaRPr lang="en-US" dirty="0"/>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endParaRPr lang="en-US"/>
          </a:p>
        </p:txBody>
      </p:sp>
    </p:spTree>
    <p:extLst>
      <p:ext uri="{BB962C8B-B14F-4D97-AF65-F5344CB8AC3E}">
        <p14:creationId xmlns:p14="http://schemas.microsoft.com/office/powerpoint/2010/main" val="232631263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a:t>
            </a:r>
            <a:r>
              <a:rPr lang="en-US"/>
              <a:t>] Beta </a:t>
            </a:r>
            <a:r>
              <a:rPr lang="en-US" dirty="0"/>
              <a:t>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ead Me">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lvl1pPr>
              <a:defRPr/>
            </a:lvl1pPr>
          </a:lstStyle>
          <a:p>
            <a:endParaRPr lang="en-US" dirty="0"/>
          </a:p>
        </p:txBody>
      </p:sp>
      <p:sp>
        <p:nvSpPr>
          <p:cNvPr id="3" name="Text Placeholder 2"/>
          <p:cNvSpPr>
            <a:spLocks noGrp="1"/>
          </p:cNvSpPr>
          <p:nvPr>
            <p:ph type="body" idx="1" hasCustomPrompt="1"/>
          </p:nvPr>
        </p:nvSpPr>
        <p:spPr/>
        <p:txBody>
          <a:bodyPr>
            <a:noAutofit/>
          </a:bodyPr>
          <a:lstStyle>
            <a:lvl1pPr marL="115888" indent="-115888">
              <a:defRPr sz="1400"/>
            </a:lvl1pPr>
            <a:lvl2pPr marL="230188" indent="-114300">
              <a:defRPr sz="1200"/>
            </a:lvl2pPr>
            <a:lvl3pPr marL="341313" indent="-111125">
              <a:defRPr sz="1000"/>
            </a:lvl3pPr>
            <a:lvl4pPr marL="457200" indent="-115888">
              <a:defRPr sz="900"/>
            </a:lvl4pPr>
            <a:lvl5pPr marL="630238" indent="-173038">
              <a:defRPr sz="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a:extLst>
              <a:ext uri="{FF2B5EF4-FFF2-40B4-BE49-F238E27FC236}">
                <a16:creationId xmlns:a16="http://schemas.microsoft.com/office/drawing/2014/main" id="{A978FD20-38F5-41C6-9A91-66E000469E1A}"/>
              </a:ext>
            </a:extLst>
          </p:cNvPr>
          <p:cNvSpPr txBox="1"/>
          <p:nvPr userDrawn="1"/>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
        <p:nvSpPr>
          <p:cNvPr id="8" name="Date Placeholder 7">
            <a:extLst>
              <a:ext uri="{FF2B5EF4-FFF2-40B4-BE49-F238E27FC236}">
                <a16:creationId xmlns:a16="http://schemas.microsoft.com/office/drawing/2014/main" id="{04329499-39A5-440C-BCCE-859D530A9BC6}"/>
              </a:ext>
            </a:extLst>
          </p:cNvPr>
          <p:cNvSpPr>
            <a:spLocks noGrp="1"/>
          </p:cNvSpPr>
          <p:nvPr>
            <p:ph type="dt" sz="half" idx="10"/>
          </p:nvPr>
        </p:nvSpPr>
        <p:spPr/>
        <p:txBody>
          <a:bodyPr/>
          <a:lstStyle/>
          <a:p>
            <a:r>
              <a:rPr lang="en-US"/>
              <a:t>The Capstone Experience</a:t>
            </a:r>
          </a:p>
        </p:txBody>
      </p:sp>
      <p:sp>
        <p:nvSpPr>
          <p:cNvPr id="9" name="Footer Placeholder 8">
            <a:extLst>
              <a:ext uri="{FF2B5EF4-FFF2-40B4-BE49-F238E27FC236}">
                <a16:creationId xmlns:a16="http://schemas.microsoft.com/office/drawing/2014/main" id="{8F862691-B03E-4F5B-8EEC-079778841082}"/>
              </a:ext>
            </a:extLst>
          </p:cNvPr>
          <p:cNvSpPr>
            <a:spLocks noGrp="1"/>
          </p:cNvSpPr>
          <p:nvPr>
            <p:ph type="ftr" sz="quarter" idx="11"/>
          </p:nvPr>
        </p:nvSpPr>
        <p:spPr/>
        <p:txBody>
          <a:bodyPr/>
          <a:lstStyle/>
          <a:p>
            <a:r>
              <a:rPr lang="en-US"/>
              <a:t>Team [Team Name] Beta Presentation</a:t>
            </a:r>
            <a:endParaRPr lang="en-US" dirty="0"/>
          </a:p>
        </p:txBody>
      </p:sp>
      <p:sp>
        <p:nvSpPr>
          <p:cNvPr id="10" name="Slide Number Placeholder 9">
            <a:extLst>
              <a:ext uri="{FF2B5EF4-FFF2-40B4-BE49-F238E27FC236}">
                <a16:creationId xmlns:a16="http://schemas.microsoft.com/office/drawing/2014/main" id="{137A45B1-BDCE-4390-B4D0-5432468D0B47}"/>
              </a:ext>
            </a:extLst>
          </p:cNvPr>
          <p:cNvSpPr>
            <a:spLocks noGrp="1"/>
          </p:cNvSpPr>
          <p:nvPr>
            <p:ph type="sldNum" sz="quarter" idx="12"/>
          </p:nvPr>
        </p:nvSpPr>
        <p:spPr/>
        <p:txBody>
          <a:body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6"/>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447800" y="6492875"/>
            <a:ext cx="6248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62" r:id="rId4"/>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apstone.cse.msu.edu/2017-01/schedules/all-hands-meeting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04C03-F1AA-493E-A889-E98343C8248D}"/>
              </a:ext>
            </a:extLst>
          </p:cNvPr>
          <p:cNvSpPr>
            <a:spLocks noGrp="1"/>
          </p:cNvSpPr>
          <p:nvPr>
            <p:ph type="title"/>
          </p:nvPr>
        </p:nvSpPr>
        <p:spPr>
          <a:xfrm>
            <a:off x="457200" y="304800"/>
            <a:ext cx="8229600" cy="1143000"/>
          </a:xfrm>
        </p:spPr>
        <p:txBody>
          <a:bodyPr/>
          <a:lstStyle/>
          <a:p>
            <a:r>
              <a:rPr lang="en-US" dirty="0"/>
              <a:t>Read Me	</a:t>
            </a:r>
            <a:r>
              <a:rPr lang="en-US" sz="2000" dirty="0"/>
              <a:t>[1 of 2]</a:t>
            </a:r>
          </a:p>
        </p:txBody>
      </p:sp>
      <p:sp>
        <p:nvSpPr>
          <p:cNvPr id="3" name="Text Placeholder 2">
            <a:extLst>
              <a:ext uri="{FF2B5EF4-FFF2-40B4-BE49-F238E27FC236}">
                <a16:creationId xmlns:a16="http://schemas.microsoft.com/office/drawing/2014/main" id="{3469EBB1-721D-4FEA-B8B1-97125EF1F86E}"/>
              </a:ext>
            </a:extLst>
          </p:cNvPr>
          <p:cNvSpPr>
            <a:spLocks noGrp="1"/>
          </p:cNvSpPr>
          <p:nvPr>
            <p:ph type="body" idx="1"/>
          </p:nvPr>
        </p:nvSpPr>
        <p:spPr>
          <a:xfrm>
            <a:off x="457200" y="1600200"/>
            <a:ext cx="8229600" cy="4878589"/>
          </a:xfrm>
        </p:spPr>
        <p:txBody>
          <a:bodyPr/>
          <a:lstStyle/>
          <a:p>
            <a:r>
              <a:rPr lang="en-US" dirty="0"/>
              <a:t>Presenting</a:t>
            </a:r>
          </a:p>
          <a:p>
            <a:pPr lvl="1"/>
            <a:r>
              <a:rPr lang="en-US" dirty="0"/>
              <a:t>The purpose of </a:t>
            </a:r>
            <a:r>
              <a:rPr lang="en-US"/>
              <a:t>the Beta </a:t>
            </a:r>
            <a:r>
              <a:rPr lang="en-US" dirty="0"/>
              <a:t>Presentation is to demonstrate that the software portion of the project is complete. While the system may need a little debugging and a little user interface upgrades, the software is expected to be feature complete and delivered to your client </a:t>
            </a:r>
            <a:r>
              <a:rPr lang="en-US"/>
              <a:t>on(Wednesday, April 27).</a:t>
            </a:r>
            <a:endParaRPr lang="en-US" dirty="0"/>
          </a:p>
          <a:p>
            <a:pPr lvl="1"/>
            <a:r>
              <a:rPr lang="en-US" dirty="0"/>
              <a:t>The time limit for your presentation </a:t>
            </a:r>
            <a:r>
              <a:rPr lang="en-US"/>
              <a:t>is 15 </a:t>
            </a:r>
            <a:r>
              <a:rPr lang="en-US" dirty="0"/>
              <a:t>minutes, which will be strictly enforced. Practice your presentation to ensure that you will finish within the allotted time.</a:t>
            </a:r>
          </a:p>
          <a:p>
            <a:pPr lvl="1"/>
            <a:r>
              <a:rPr lang="en-US" dirty="0"/>
              <a:t>Each team will share and “drive” the slide deck for their own team.</a:t>
            </a:r>
          </a:p>
          <a:p>
            <a:pPr lvl="1"/>
            <a:r>
              <a:rPr lang="en-US" dirty="0"/>
              <a:t>Plan on spending most of your presentation demonstrating use cases of your software. A suggested approach is as follows.</a:t>
            </a:r>
          </a:p>
          <a:p>
            <a:pPr lvl="2"/>
            <a:r>
              <a:rPr lang="en-US" dirty="0"/>
              <a:t>Very Brief Review of Project Overview</a:t>
            </a:r>
          </a:p>
          <a:p>
            <a:pPr lvl="2"/>
            <a:r>
              <a:rPr lang="en-US" dirty="0"/>
              <a:t>Software Demonstration of Use Cases (Skipping Architecture Diagram and All of the Screen Shot Slides in Your Slide Deck)</a:t>
            </a:r>
          </a:p>
          <a:p>
            <a:pPr lvl="2"/>
            <a:r>
              <a:rPr lang="en-US" dirty="0"/>
              <a:t>Brief Summary of What’s left to do?</a:t>
            </a:r>
          </a:p>
          <a:p>
            <a:pPr lvl="1"/>
            <a:r>
              <a:rPr lang="en-US" dirty="0"/>
              <a:t>Your presentation should be professional, well rehearsed, and flow from beginning to end. Practice presenting using Microsoft Teams. Ensure that your slides are readable. Practice sharing your screens and demonstrating your software. Practice switching from one team member to another.</a:t>
            </a:r>
          </a:p>
          <a:p>
            <a:pPr lvl="1"/>
            <a:r>
              <a:rPr lang="en-US" dirty="0"/>
              <a:t>As a backup to live demonstrations, make screen recordings of your software demonstrations using Camtasia in advance.</a:t>
            </a:r>
          </a:p>
          <a:p>
            <a:pPr lvl="1"/>
            <a:r>
              <a:rPr lang="en-US" dirty="0"/>
              <a:t>Think of </a:t>
            </a:r>
            <a:r>
              <a:rPr lang="en-US"/>
              <a:t>your Beta </a:t>
            </a:r>
            <a:r>
              <a:rPr lang="en-US" dirty="0"/>
              <a:t>presentation as a preview of your project video.</a:t>
            </a:r>
          </a:p>
          <a:p>
            <a:pPr lvl="1"/>
            <a:r>
              <a:rPr lang="en-US" dirty="0"/>
              <a:t>Give live demos on actual hardware, rather than using screen recordings or simulators.</a:t>
            </a:r>
          </a:p>
          <a:p>
            <a:pPr lvl="1"/>
            <a:r>
              <a:rPr lang="en-US" dirty="0"/>
              <a:t>All team members are required to dress business casual on the day of their presentation. </a:t>
            </a:r>
          </a:p>
          <a:p>
            <a:pPr lvl="1"/>
            <a:r>
              <a:rPr lang="en-US" dirty="0"/>
              <a:t>All team members should turn their cameras on during their presentation.</a:t>
            </a:r>
          </a:p>
          <a:p>
            <a:pPr lvl="1"/>
            <a:r>
              <a:rPr lang="en-US" dirty="0"/>
              <a:t>Although the presentations will be scheduled over the course </a:t>
            </a:r>
            <a:r>
              <a:rPr lang="en-US"/>
              <a:t>of four </a:t>
            </a:r>
            <a:r>
              <a:rPr lang="en-US" dirty="0"/>
              <a:t>meetings, all teams must be prepared to present on the first day scheduled</a:t>
            </a:r>
            <a:r>
              <a:rPr lang="en-US"/>
              <a:t>, Tuesday, April 5.</a:t>
            </a:r>
            <a:endParaRPr lang="en-US" dirty="0"/>
          </a:p>
          <a:p>
            <a:pPr lvl="1"/>
            <a:r>
              <a:rPr lang="en-US" dirty="0"/>
              <a:t>The presentation schedule will be posted on our </a:t>
            </a:r>
            <a:r>
              <a:rPr lang="en-US" dirty="0">
                <a:hlinkClick r:id="rId3"/>
              </a:rPr>
              <a:t>All-Hands Meetings</a:t>
            </a:r>
            <a:r>
              <a:rPr lang="en-US" dirty="0"/>
              <a:t> page in the evening </a:t>
            </a:r>
            <a:r>
              <a:rPr lang="en-US"/>
              <a:t>of Monday, April 4.</a:t>
            </a:r>
            <a:endParaRPr lang="en-US" dirty="0"/>
          </a:p>
        </p:txBody>
      </p:sp>
      <p:sp>
        <p:nvSpPr>
          <p:cNvPr id="4" name="Date Placeholder 3">
            <a:extLst>
              <a:ext uri="{FF2B5EF4-FFF2-40B4-BE49-F238E27FC236}">
                <a16:creationId xmlns:a16="http://schemas.microsoft.com/office/drawing/2014/main" id="{D0159610-3008-4D1C-8143-03461E7DDE70}"/>
              </a:ext>
            </a:extLst>
          </p:cNvPr>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a:extLst>
              <a:ext uri="{FF2B5EF4-FFF2-40B4-BE49-F238E27FC236}">
                <a16:creationId xmlns:a16="http://schemas.microsoft.com/office/drawing/2014/main" id="{8B18DB98-9A38-4186-BFE2-B50D6DA1288F}"/>
              </a:ext>
            </a:extLst>
          </p:cNvPr>
          <p:cNvSpPr>
            <a:spLocks noGrp="1"/>
          </p:cNvSpPr>
          <p:nvPr>
            <p:ph type="ftr" sz="quarter" idx="11"/>
          </p:nvPr>
        </p:nvSpPr>
        <p:spPr>
          <a:xfrm>
            <a:off x="1447800" y="6492875"/>
            <a:ext cx="6248400" cy="365125"/>
          </a:xfrm>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76BB81A2-1802-4F8C-9C16-374BABA42C85}"/>
              </a:ext>
            </a:extLst>
          </p:cNvPr>
          <p:cNvSpPr>
            <a:spLocks noGrp="1"/>
          </p:cNvSpPr>
          <p:nvPr>
            <p:ph type="sldNum" sz="quarter" idx="12"/>
          </p:nvPr>
        </p:nvSpPr>
        <p:spPr>
          <a:xfrm>
            <a:off x="7010400" y="6492875"/>
            <a:ext cx="2133600" cy="365125"/>
          </a:xfrm>
        </p:spPr>
        <p:txBody>
          <a:bodyPr/>
          <a:lstStyle/>
          <a:p>
            <a:fld id="{B6F15528-21DE-4FAA-801E-634DDDAF4B2B}" type="slidenum">
              <a:rPr lang="en-US" smtClean="0"/>
              <a:pPr/>
              <a:t>1</a:t>
            </a:fld>
            <a:endParaRPr lang="en-US" dirty="0"/>
          </a:p>
        </p:txBody>
      </p:sp>
    </p:spTree>
    <p:extLst>
      <p:ext uri="{BB962C8B-B14F-4D97-AF65-F5344CB8AC3E}">
        <p14:creationId xmlns:p14="http://schemas.microsoft.com/office/powerpoint/2010/main" val="11573308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t>What’s left to do?</a:t>
            </a:r>
          </a:p>
        </p:txBody>
      </p:sp>
      <p:sp>
        <p:nvSpPr>
          <p:cNvPr id="19459" name="Rectangle 5"/>
          <p:cNvSpPr>
            <a:spLocks noGrp="1" noChangeArrowheads="1"/>
          </p:cNvSpPr>
          <p:nvPr>
            <p:ph type="body" idx="1"/>
          </p:nvPr>
        </p:nvSpPr>
        <p:spPr/>
        <p:txBody>
          <a:bodyPr>
            <a:normAutofit fontScale="70000" lnSpcReduction="20000"/>
          </a:bodyPr>
          <a:lstStyle/>
          <a:p>
            <a:r>
              <a:rPr lang="en-US" dirty="0"/>
              <a:t>Features</a:t>
            </a:r>
          </a:p>
          <a:p>
            <a:pPr lvl="1"/>
            <a:r>
              <a:rPr lang="en-US" dirty="0"/>
              <a:t>Feature 1</a:t>
            </a:r>
          </a:p>
          <a:p>
            <a:pPr lvl="1"/>
            <a:r>
              <a:rPr lang="en-US" dirty="0"/>
              <a:t>Feature 2</a:t>
            </a:r>
          </a:p>
          <a:p>
            <a:pPr lvl="1"/>
            <a:r>
              <a:rPr lang="en-US" dirty="0"/>
              <a:t>Feature 4</a:t>
            </a:r>
          </a:p>
          <a:p>
            <a:pPr lvl="1"/>
            <a:r>
              <a:rPr lang="en-US" dirty="0"/>
              <a:t>Feature 4</a:t>
            </a:r>
          </a:p>
          <a:p>
            <a:r>
              <a:rPr lang="en-US" dirty="0"/>
              <a:t>Stretch Goals</a:t>
            </a:r>
          </a:p>
          <a:p>
            <a:pPr lvl="1"/>
            <a:r>
              <a:rPr lang="en-US" dirty="0"/>
              <a:t>Stretch Goal 1</a:t>
            </a:r>
          </a:p>
          <a:p>
            <a:pPr lvl="1"/>
            <a:r>
              <a:rPr lang="en-US" dirty="0"/>
              <a:t>Stretch Goal 2</a:t>
            </a:r>
          </a:p>
          <a:p>
            <a:pPr lvl="1"/>
            <a:r>
              <a:rPr lang="en-US" dirty="0"/>
              <a:t>Stretch Goal 3</a:t>
            </a:r>
          </a:p>
          <a:p>
            <a:pPr lvl="1"/>
            <a:r>
              <a:rPr lang="en-US" dirty="0"/>
              <a:t>Stretch </a:t>
            </a:r>
            <a:r>
              <a:rPr lang="en-US"/>
              <a:t>Goal 4</a:t>
            </a:r>
            <a:endParaRPr lang="en-US" dirty="0"/>
          </a:p>
          <a:p>
            <a:r>
              <a:rPr lang="en-US" dirty="0"/>
              <a:t>Other Tasks</a:t>
            </a:r>
          </a:p>
          <a:p>
            <a:pPr lvl="1"/>
            <a:r>
              <a:rPr lang="en-US" dirty="0"/>
              <a:t>Other Task 1</a:t>
            </a:r>
          </a:p>
          <a:p>
            <a:pPr lvl="1"/>
            <a:r>
              <a:rPr lang="en-US" dirty="0"/>
              <a:t>Other Task 2</a:t>
            </a:r>
          </a:p>
          <a:p>
            <a:pPr lvl="1"/>
            <a:r>
              <a:rPr lang="en-US" dirty="0"/>
              <a:t>Other Task 3</a:t>
            </a:r>
          </a:p>
          <a:p>
            <a:pPr lvl="1"/>
            <a:r>
              <a:rPr lang="en-US" dirty="0"/>
              <a:t>Other Task 4</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7" name="Slide Number Placeholder 6"/>
          <p:cNvSpPr>
            <a:spLocks noGrp="1"/>
          </p:cNvSpPr>
          <p:nvPr>
            <p:ph type="sldNum" sz="quarter" idx="12"/>
          </p:nvPr>
        </p:nvSpPr>
        <p:spPr/>
        <p:txBody>
          <a:bodyPr/>
          <a:lstStyle/>
          <a:p>
            <a:pPr>
              <a:defRPr/>
            </a:pPr>
            <a:fld id="{59023616-1124-4B26-907F-41EE7B88C11E}" type="slidenum">
              <a:rPr lang="en-US"/>
              <a:pPr>
                <a:defRPr/>
              </a:pPr>
              <a:t>10</a:t>
            </a:fld>
            <a:endParaRPr lang="en-US"/>
          </a:p>
        </p:txBody>
      </p:sp>
      <p:sp>
        <p:nvSpPr>
          <p:cNvPr id="8" name="TextBox 7"/>
          <p:cNvSpPr txBox="1"/>
          <p:nvPr/>
        </p:nvSpPr>
        <p:spPr>
          <a:xfrm>
            <a:off x="4191000" y="1752600"/>
            <a:ext cx="4495800" cy="4524315"/>
          </a:xfrm>
          <a:prstGeom prst="rect">
            <a:avLst/>
          </a:prstGeom>
          <a:noFill/>
          <a:ln>
            <a:solidFill>
              <a:schemeClr val="tx1"/>
            </a:solidFill>
          </a:ln>
        </p:spPr>
        <p:txBody>
          <a:bodyPr wrap="square" rtlCol="0">
            <a:spAutoFit/>
          </a:bodyPr>
          <a:lstStyle/>
          <a:p>
            <a:r>
              <a:rPr lang="en-US" dirty="0"/>
              <a:t>Give a list of the major tasks that you need to accomplish to complete your project.</a:t>
            </a:r>
          </a:p>
          <a:p>
            <a:endParaRPr lang="en-US" dirty="0"/>
          </a:p>
          <a:p>
            <a:r>
              <a:rPr lang="en-US" dirty="0"/>
              <a:t>Your project is expected to be </a:t>
            </a:r>
            <a:r>
              <a:rPr lang="en-US"/>
              <a:t>feature complete, </a:t>
            </a:r>
            <a:r>
              <a:rPr lang="en-US" dirty="0"/>
              <a:t>so you should </a:t>
            </a:r>
            <a:r>
              <a:rPr lang="en-US" u="sng" dirty="0"/>
              <a:t>not</a:t>
            </a:r>
            <a:r>
              <a:rPr lang="en-US" dirty="0"/>
              <a:t> have a features left to do. But, if you do, be honest and list them here. If you do not, simply delete the sub-bullets “Feature 1”…”Feature 4.”</a:t>
            </a:r>
          </a:p>
          <a:p>
            <a:endParaRPr lang="en-US" dirty="0"/>
          </a:p>
          <a:p>
            <a:r>
              <a:rPr lang="en-US" dirty="0"/>
              <a:t>Only include tasks that are relevant to your software system.</a:t>
            </a:r>
          </a:p>
          <a:p>
            <a:endParaRPr lang="en-US" dirty="0"/>
          </a:p>
          <a:p>
            <a:r>
              <a:rPr lang="en-US" dirty="0"/>
              <a:t>Do NOT include tasks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5450043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a:t>Questions?</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Beta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a:t>?</a:t>
            </a:r>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a:t>?</a:t>
            </a:r>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a:t>?</a:t>
            </a:r>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a:t>?</a:t>
            </a:r>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a:t>?</a:t>
            </a:r>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a:t>?</a:t>
            </a:r>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a:t>?</a:t>
            </a:r>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a:t>?</a:t>
            </a:r>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a:t>?</a:t>
            </a:r>
          </a:p>
        </p:txBody>
      </p:sp>
    </p:spTree>
    <p:extLst>
      <p:ext uri="{BB962C8B-B14F-4D97-AF65-F5344CB8AC3E}">
        <p14:creationId xmlns:p14="http://schemas.microsoft.com/office/powerpoint/2010/main" val="2974246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0DF3C-5B2A-4187-BCD1-E0A0A4ED35C0}"/>
              </a:ext>
            </a:extLst>
          </p:cNvPr>
          <p:cNvSpPr>
            <a:spLocks noGrp="1"/>
          </p:cNvSpPr>
          <p:nvPr>
            <p:ph type="title"/>
          </p:nvPr>
        </p:nvSpPr>
        <p:spPr/>
        <p:txBody>
          <a:bodyPr/>
          <a:lstStyle/>
          <a:p>
            <a:r>
              <a:rPr lang="en-US" dirty="0"/>
              <a:t>READ ME	</a:t>
            </a:r>
            <a:r>
              <a:rPr lang="en-US" sz="2000" dirty="0"/>
              <a:t>[2 of 2]</a:t>
            </a:r>
          </a:p>
        </p:txBody>
      </p:sp>
      <p:sp>
        <p:nvSpPr>
          <p:cNvPr id="3" name="Text Placeholder 2">
            <a:extLst>
              <a:ext uri="{FF2B5EF4-FFF2-40B4-BE49-F238E27FC236}">
                <a16:creationId xmlns:a16="http://schemas.microsoft.com/office/drawing/2014/main" id="{8112199E-D4EE-4872-9308-535DBCD44686}"/>
              </a:ext>
            </a:extLst>
          </p:cNvPr>
          <p:cNvSpPr>
            <a:spLocks noGrp="1"/>
          </p:cNvSpPr>
          <p:nvPr>
            <p:ph type="body" idx="1"/>
          </p:nvPr>
        </p:nvSpPr>
        <p:spPr/>
        <p:txBody>
          <a:bodyPr/>
          <a:lstStyle/>
          <a:p>
            <a:r>
              <a:rPr lang="en-US" dirty="0"/>
              <a:t>Creating and Editing</a:t>
            </a:r>
          </a:p>
          <a:p>
            <a:pPr lvl="1"/>
            <a:r>
              <a:rPr lang="en-US" dirty="0"/>
              <a:t>Use only the Windows version of Office 365.</a:t>
            </a:r>
          </a:p>
          <a:p>
            <a:pPr lvl="1"/>
            <a:r>
              <a:rPr lang="en-US" dirty="0"/>
              <a:t>You must use this PowerPoint slide deck template as is. Do not change the number of slides unless the instructions explicitly allow you to duplicate slides. Do not change the order of the slides. Do not change the styles. Do not edit the master slides. </a:t>
            </a:r>
          </a:p>
          <a:p>
            <a:pPr lvl="1"/>
            <a:r>
              <a:rPr lang="en-US" dirty="0"/>
              <a:t>Throughout the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Beta </a:t>
            </a:r>
            <a:r>
              <a:rPr lang="en-US" dirty="0"/>
              <a:t>Presentation”. If necessary, extend the width of the center footer textbox on the master slide, making sure that you re-center the enlarged textbox.</a:t>
            </a:r>
          </a:p>
          <a:p>
            <a:pPr lvl="1"/>
            <a:r>
              <a:rPr lang="en-US" dirty="0"/>
              <a:t>Do not include any company confidential information in your presentation.</a:t>
            </a:r>
          </a:p>
          <a:p>
            <a:pPr lvl="1"/>
            <a:r>
              <a:rPr lang="en-US"/>
              <a:t>Delete every textbox that includes “Delete this textbox” and every slide that includes “Delete this slide.”</a:t>
            </a:r>
          </a:p>
          <a:p>
            <a:r>
              <a:rPr lang="en-US" dirty="0"/>
              <a:t>Submitting</a:t>
            </a:r>
          </a:p>
          <a:p>
            <a:pPr lvl="1"/>
            <a:r>
              <a:rPr lang="en-US" dirty="0"/>
              <a:t>All presentations are due to us and to your client by 11:59 p.m</a:t>
            </a:r>
            <a:r>
              <a:rPr lang="en-US"/>
              <a:t>., Monday, April 4.</a:t>
            </a:r>
            <a:endParaRPr lang="en-US" dirty="0"/>
          </a:p>
          <a:p>
            <a:pPr lvl="1"/>
            <a:r>
              <a:rPr lang="en-US" dirty="0"/>
              <a:t>Name your PowerPoint slide deck file as “team-[</a:t>
            </a:r>
            <a:r>
              <a:rPr lang="en-US"/>
              <a:t>team-name]-beta-presentation</a:t>
            </a:r>
            <a:r>
              <a:rPr lang="en-US" dirty="0"/>
              <a:t>.pptx” replacing “[team-name]” with your team’s name (using all lower case and replacing all blanks with dashes) in your filename as in </a:t>
            </a:r>
            <a:r>
              <a:rPr lang="en-US"/>
              <a:t>“team-auto-owners-beta-presentation</a:t>
            </a:r>
            <a:r>
              <a:rPr lang="en-US" dirty="0"/>
              <a:t>.pptx”.</a:t>
            </a:r>
          </a:p>
          <a:p>
            <a:pPr lvl="1"/>
            <a:r>
              <a:rPr lang="en-US" dirty="0"/>
              <a:t>Upload your PowerPoint slide deck to the </a:t>
            </a:r>
            <a:r>
              <a:rPr lang="en-US"/>
              <a:t>folder “Beta </a:t>
            </a:r>
            <a:r>
              <a:rPr lang="en-US" dirty="0"/>
              <a:t>Presentation Slide Decks” in our Microsoft Teams General Channel file space by 11:59 p.m</a:t>
            </a:r>
            <a:r>
              <a:rPr lang="en-US"/>
              <a:t>., Monday, April 4. </a:t>
            </a:r>
            <a:r>
              <a:rPr lang="en-US" dirty="0"/>
              <a:t>In addition, upload your slide deck to your team’s private channel file space in case your slide deck is deleted by accident from the General Channel file space, and you need to prove that you did indeed upload your slide deck by the due date and time.</a:t>
            </a:r>
          </a:p>
          <a:p>
            <a:pPr lvl="1"/>
            <a:r>
              <a:rPr lang="en-US" dirty="0"/>
              <a:t>Email a copy of your slide deck to your client as well by 11:59 p.m</a:t>
            </a:r>
            <a:r>
              <a:rPr lang="en-US"/>
              <a:t>., Monday, April 4. </a:t>
            </a:r>
            <a:r>
              <a:rPr lang="en-US" dirty="0"/>
              <a:t>Do not cc us on that email. Include some professional text in the body of your email to practice being a professional and to avoid having your email sent to your project sponsor’s junk folder.</a:t>
            </a:r>
          </a:p>
        </p:txBody>
      </p:sp>
      <p:sp>
        <p:nvSpPr>
          <p:cNvPr id="4" name="Date Placeholder 3">
            <a:extLst>
              <a:ext uri="{FF2B5EF4-FFF2-40B4-BE49-F238E27FC236}">
                <a16:creationId xmlns:a16="http://schemas.microsoft.com/office/drawing/2014/main" id="{20B62F5D-46FA-4F0F-BCC1-C119C7831E72}"/>
              </a:ext>
            </a:extLst>
          </p:cNvPr>
          <p:cNvSpPr>
            <a:spLocks noGrp="1"/>
          </p:cNvSpPr>
          <p:nvPr>
            <p:ph type="dt" sz="half" idx="10"/>
          </p:nvPr>
        </p:nvSpPr>
        <p:spPr/>
        <p:txBody>
          <a:bodyPr/>
          <a:lstStyle/>
          <a:p>
            <a:r>
              <a:rPr lang="en-US"/>
              <a:t>The Capstone Experience</a:t>
            </a:r>
          </a:p>
        </p:txBody>
      </p:sp>
      <p:sp>
        <p:nvSpPr>
          <p:cNvPr id="5" name="Footer Placeholder 4">
            <a:extLst>
              <a:ext uri="{FF2B5EF4-FFF2-40B4-BE49-F238E27FC236}">
                <a16:creationId xmlns:a16="http://schemas.microsoft.com/office/drawing/2014/main" id="{D28B374A-B281-4843-9AC3-A3A107972B7A}"/>
              </a:ext>
            </a:extLst>
          </p:cNvPr>
          <p:cNvSpPr>
            <a:spLocks noGrp="1"/>
          </p:cNvSpPr>
          <p:nvPr>
            <p:ph type="ftr" sz="quarter" idx="11"/>
          </p:nvPr>
        </p:nvSpPr>
        <p:spPr/>
        <p:txBody>
          <a:bodyPr/>
          <a:lstStyle/>
          <a:p>
            <a:r>
              <a:rPr lang="en-US"/>
              <a:t>Team [Team Name] Beta Presentation</a:t>
            </a:r>
            <a:endParaRPr lang="en-US" dirty="0"/>
          </a:p>
        </p:txBody>
      </p:sp>
      <p:sp>
        <p:nvSpPr>
          <p:cNvPr id="6" name="Slide Number Placeholder 5">
            <a:extLst>
              <a:ext uri="{FF2B5EF4-FFF2-40B4-BE49-F238E27FC236}">
                <a16:creationId xmlns:a16="http://schemas.microsoft.com/office/drawing/2014/main" id="{A40DE568-4073-4C24-8A02-E79417DE830A}"/>
              </a:ext>
            </a:extLst>
          </p:cNvPr>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648854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a:bodyPr>
          <a:lstStyle/>
          <a:p>
            <a:r>
              <a:rPr lang="en-US"/>
              <a:t>Beta Presentation</a:t>
            </a:r>
            <a:br>
              <a:rPr lang="en-US" dirty="0"/>
            </a:br>
            <a:r>
              <a:rPr lang="en-US" sz="3600" dirty="0"/>
              <a:t>[Project Title 36pt]</a:t>
            </a:r>
          </a:p>
        </p:txBody>
      </p:sp>
      <p:sp>
        <p:nvSpPr>
          <p:cNvPr id="3" name="Subtitle 2"/>
          <p:cNvSpPr>
            <a:spLocks noGrp="1"/>
          </p:cNvSpPr>
          <p:nvPr>
            <p:ph type="subTitle" idx="1"/>
          </p:nvPr>
        </p:nvSpPr>
        <p:spPr>
          <a:xfrm>
            <a:off x="2072268" y="3810000"/>
            <a:ext cx="6400800" cy="2362200"/>
          </a:xfrm>
        </p:spPr>
        <p:txBody>
          <a:bodyPr/>
          <a:lstStyle/>
          <a:p>
            <a:r>
              <a:rPr lang="en-US" sz="2400" dirty="0">
                <a:solidFill>
                  <a:srgbClr val="18453B"/>
                </a:solidFill>
              </a:rPr>
              <a:t>Team [Team Name 24pt]</a:t>
            </a:r>
          </a:p>
          <a:p>
            <a:pPr>
              <a:spcBef>
                <a:spcPts val="600"/>
              </a:spcBef>
            </a:pPr>
            <a:r>
              <a:rPr lang="en-US" dirty="0">
                <a:solidFill>
                  <a:srgbClr val="18453B"/>
                </a:solidFill>
              </a:rPr>
              <a:t>[Team Member 1 16pt]</a:t>
            </a:r>
          </a:p>
          <a:p>
            <a:r>
              <a:rPr lang="en-US" dirty="0">
                <a:solidFill>
                  <a:srgbClr val="18453B"/>
                </a:solidFill>
              </a:rPr>
              <a:t>[Team Member 2 16pt]</a:t>
            </a:r>
          </a:p>
          <a:p>
            <a:r>
              <a:rPr lang="en-US" dirty="0">
                <a:solidFill>
                  <a:srgbClr val="18453B"/>
                </a:solidFill>
              </a:rPr>
              <a:t>[Team Member 3 16pt]</a:t>
            </a:r>
          </a:p>
          <a:p>
            <a:r>
              <a:rPr lang="en-US" dirty="0">
                <a:solidFill>
                  <a:srgbClr val="18453B"/>
                </a:solidFill>
              </a:rPr>
              <a:t>[Team Member 4 16pt]</a:t>
            </a:r>
          </a:p>
          <a:p>
            <a:r>
              <a:rPr lang="en-US" dirty="0">
                <a:solidFill>
                  <a:srgbClr val="18453B"/>
                </a:solidFill>
              </a:rPr>
              <a:t>[Team Member 5 16pt]</a:t>
            </a:r>
          </a:p>
          <a:p>
            <a:r>
              <a:rPr lang="en-US" dirty="0">
                <a:solidFill>
                  <a:srgbClr val="18453B"/>
                </a:solidFill>
              </a:rPr>
              <a:t>[Team Member 6 16pt]</a:t>
            </a:r>
          </a:p>
          <a:p>
            <a:pPr>
              <a:spcBef>
                <a:spcPts val="600"/>
              </a:spcBef>
            </a:pPr>
            <a:r>
              <a:rPr lang="en-US" dirty="0"/>
              <a:t>Department of Computer Science and Engineering</a:t>
            </a:r>
          </a:p>
          <a:p>
            <a:r>
              <a:rPr lang="en-US" dirty="0"/>
              <a:t>Michigan State University</a:t>
            </a:r>
          </a:p>
          <a:p>
            <a:pPr>
              <a:spcBef>
                <a:spcPts val="600"/>
              </a:spcBef>
            </a:pPr>
            <a:r>
              <a:rPr lang="en-US"/>
              <a:t>Spring 2022</a:t>
            </a:r>
            <a:endParaRPr lang="en-US" dirty="0"/>
          </a:p>
        </p:txBody>
      </p:sp>
    </p:spTree>
    <p:extLst>
      <p:ext uri="{BB962C8B-B14F-4D97-AF65-F5344CB8AC3E}">
        <p14:creationId xmlns:p14="http://schemas.microsoft.com/office/powerpoint/2010/main" val="136603766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t>Project Overview</a:t>
            </a:r>
          </a:p>
        </p:txBody>
      </p:sp>
      <p:sp>
        <p:nvSpPr>
          <p:cNvPr id="13315" name="Content Placeholder 2"/>
          <p:cNvSpPr>
            <a:spLocks noGrp="1"/>
          </p:cNvSpPr>
          <p:nvPr>
            <p:ph idx="1"/>
          </p:nvPr>
        </p:nvSpPr>
        <p:spPr/>
        <p:txBody>
          <a:bodyPr/>
          <a:lstStyle/>
          <a:p>
            <a:pPr eaLnBrk="1" hangingPunct="1"/>
            <a:r>
              <a:rPr lang="en-US" dirty="0"/>
              <a:t>Point 1</a:t>
            </a:r>
          </a:p>
          <a:p>
            <a:pPr eaLnBrk="1" hangingPunct="1"/>
            <a:r>
              <a:rPr lang="en-US" dirty="0"/>
              <a:t>Point 2</a:t>
            </a:r>
          </a:p>
          <a:p>
            <a:pPr eaLnBrk="1" hangingPunct="1"/>
            <a:r>
              <a:rPr lang="en-US" dirty="0"/>
              <a:t>Point 3</a:t>
            </a:r>
          </a:p>
          <a:p>
            <a:pPr eaLnBrk="1" hangingPunct="1"/>
            <a:r>
              <a:rPr lang="en-US" dirty="0" err="1"/>
              <a:t>Etc</a:t>
            </a:r>
            <a:r>
              <a:rPr lang="en-US" dirty="0"/>
              <a:t>…</a:t>
            </a:r>
          </a:p>
        </p:txBody>
      </p:sp>
      <p:sp>
        <p:nvSpPr>
          <p:cNvPr id="5" name="Date Placeholder 4"/>
          <p:cNvSpPr>
            <a:spLocks noGrp="1"/>
          </p:cNvSpPr>
          <p:nvPr>
            <p:ph type="dt" sz="quarter" idx="10"/>
          </p:nvPr>
        </p:nvSpPr>
        <p:spPr/>
        <p:txBody>
          <a:bodyPr/>
          <a:lstStyle/>
          <a:p>
            <a:pPr>
              <a:defRPr/>
            </a:pPr>
            <a:r>
              <a:rPr lang="en-US"/>
              <a:t>The Capstone Experience</a:t>
            </a:r>
          </a:p>
        </p:txBody>
      </p:sp>
      <p:sp>
        <p:nvSpPr>
          <p:cNvPr id="6" name="Footer Placeholder 5"/>
          <p:cNvSpPr>
            <a:spLocks noGrp="1"/>
          </p:cNvSpPr>
          <p:nvPr>
            <p:ph type="ftr" sz="quarter" idx="11"/>
          </p:nvPr>
        </p:nvSpPr>
        <p:spPr/>
        <p:txBody>
          <a:bodyPr/>
          <a:lstStyle/>
          <a:p>
            <a:pPr>
              <a:defRPr/>
            </a:pPr>
            <a:r>
              <a:rPr lang="en-US"/>
              <a:t>Team [Team Name] Beta Presentation</a:t>
            </a:r>
          </a:p>
        </p:txBody>
      </p:sp>
      <p:sp>
        <p:nvSpPr>
          <p:cNvPr id="16" name="Slide Number Placeholder 15"/>
          <p:cNvSpPr>
            <a:spLocks noGrp="1"/>
          </p:cNvSpPr>
          <p:nvPr>
            <p:ph type="sldNum" sz="quarter" idx="12"/>
          </p:nvPr>
        </p:nvSpPr>
        <p:spPr/>
        <p:txBody>
          <a:bodyPr/>
          <a:lstStyle/>
          <a:p>
            <a:pPr>
              <a:defRPr/>
            </a:pPr>
            <a:fld id="{8C3D5338-3A35-4558-A185-8AE1FF4A5C73}" type="slidenum">
              <a:rPr lang="en-US"/>
              <a:pPr>
                <a:defRPr/>
              </a:pPr>
              <a:t>4</a:t>
            </a:fld>
            <a:endParaRPr lang="en-US"/>
          </a:p>
        </p:txBody>
      </p:sp>
    </p:spTree>
    <p:extLst>
      <p:ext uri="{BB962C8B-B14F-4D97-AF65-F5344CB8AC3E}">
        <p14:creationId xmlns:p14="http://schemas.microsoft.com/office/powerpoint/2010/main" val="1338850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Beta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alpha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456599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017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688410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3562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Beta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i="1" dirty="0">
              <a:solidFill>
                <a:srgbClr val="FF0000"/>
              </a:solidFill>
              <a:latin typeface="Calibri" panose="020F0502020204030204" pitchFamily="34" charset="0"/>
              <a:cs typeface="Calibri" panose="020F0502020204030204" pitchFamily="34" charset="0"/>
            </a:endParaRP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1235604340"/>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1082</TotalTime>
  <Words>1586</Words>
  <Application>Microsoft Office PowerPoint</Application>
  <PresentationFormat>On-screen Show (4:3)</PresentationFormat>
  <Paragraphs>165</Paragraphs>
  <Slides>11</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[1 of 2]</vt:lpstr>
      <vt:lpstr>READ ME [2 of 2]</vt:lpstr>
      <vt:lpstr>Beta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270</cp:revision>
  <dcterms:created xsi:type="dcterms:W3CDTF">2006-08-16T00:00:00Z</dcterms:created>
  <dcterms:modified xsi:type="dcterms:W3CDTF">2022-03-29T17:51:27Z</dcterms:modified>
</cp:coreProperties>
</file>